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307" r:id="rId6"/>
    <p:sldId id="269" r:id="rId7"/>
    <p:sldId id="258" r:id="rId8"/>
    <p:sldId id="270" r:id="rId9"/>
    <p:sldId id="274" r:id="rId10"/>
    <p:sldId id="291" r:id="rId11"/>
    <p:sldId id="259" r:id="rId12"/>
    <p:sldId id="292" r:id="rId13"/>
    <p:sldId id="308" r:id="rId14"/>
    <p:sldId id="323" r:id="rId15"/>
    <p:sldId id="293" r:id="rId16"/>
    <p:sldId id="310" r:id="rId17"/>
    <p:sldId id="311" r:id="rId18"/>
    <p:sldId id="312" r:id="rId19"/>
    <p:sldId id="313" r:id="rId20"/>
    <p:sldId id="306" r:id="rId21"/>
    <p:sldId id="260" r:id="rId22"/>
    <p:sldId id="295" r:id="rId23"/>
    <p:sldId id="321" r:id="rId24"/>
    <p:sldId id="322" r:id="rId25"/>
    <p:sldId id="296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261" r:id="rId34"/>
    <p:sldId id="297" r:id="rId35"/>
    <p:sldId id="298" r:id="rId36"/>
    <p:sldId id="299" r:id="rId37"/>
    <p:sldId id="300" r:id="rId38"/>
    <p:sldId id="301" r:id="rId39"/>
    <p:sldId id="262" r:id="rId40"/>
    <p:sldId id="282" r:id="rId41"/>
    <p:sldId id="285" r:id="rId42"/>
    <p:sldId id="286" r:id="rId43"/>
    <p:sldId id="302" r:id="rId44"/>
    <p:sldId id="288" r:id="rId45"/>
    <p:sldId id="287" r:id="rId46"/>
    <p:sldId id="305" r:id="rId47"/>
    <p:sldId id="263" r:id="rId48"/>
    <p:sldId id="304" r:id="rId49"/>
    <p:sldId id="303" r:id="rId50"/>
    <p:sldId id="271" r:id="rId51"/>
    <p:sldId id="272" r:id="rId52"/>
    <p:sldId id="275" r:id="rId53"/>
    <p:sldId id="324" r:id="rId54"/>
    <p:sldId id="290" r:id="rId55"/>
    <p:sldId id="278" r:id="rId56"/>
    <p:sldId id="281" r:id="rId57"/>
    <p:sldId id="276" r:id="rId58"/>
    <p:sldId id="309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Noto Mono" panose="020B0609030804020204" pitchFamily="49" charset="0"/>
      <p:regular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307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308"/>
            <p14:sldId id="323"/>
            <p14:sldId id="293"/>
            <p14:sldId id="310"/>
            <p14:sldId id="311"/>
            <p14:sldId id="312"/>
            <p14:sldId id="313"/>
            <p14:sldId id="306"/>
          </p14:sldIdLst>
        </p14:section>
        <p14:section name="Alpaka" id="{05CA7E25-444A-45C9-8491-145800D9D3DF}">
          <p14:sldIdLst>
            <p14:sldId id="260"/>
            <p14:sldId id="295"/>
            <p14:sldId id="321"/>
            <p14:sldId id="322"/>
            <p14:sldId id="296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Implementierung" id="{C2EBAF57-579A-4DBB-91C9-6BCDCF236FB0}">
          <p14:sldIdLst>
            <p14:sldId id="261"/>
            <p14:sldId id="297"/>
            <p14:sldId id="298"/>
            <p14:sldId id="299"/>
            <p14:sldId id="300"/>
            <p14:sldId id="301"/>
          </p14:sldIdLst>
        </p14:section>
        <p14:section name="Ergebnisse" id="{181DE716-462B-4165-9C4D-1B18B3700E8A}">
          <p14:sldIdLst>
            <p14:sldId id="262"/>
            <p14:sldId id="282"/>
            <p14:sldId id="285"/>
            <p14:sldId id="286"/>
            <p14:sldId id="302"/>
            <p14:sldId id="288"/>
            <p14:sldId id="287"/>
            <p14:sldId id="305"/>
          </p14:sldIdLst>
        </p14:section>
        <p14:section name="Nachspann" id="{A2511742-9487-463F-989C-8FA9788B5177}">
          <p14:sldIdLst>
            <p14:sldId id="263"/>
            <p14:sldId id="304"/>
            <p14:sldId id="303"/>
            <p14:sldId id="271"/>
            <p14:sldId id="272"/>
            <p14:sldId id="275"/>
            <p14:sldId id="324"/>
            <p14:sldId id="290"/>
            <p14:sldId id="278"/>
            <p14:sldId id="281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1" autoAdjust="0"/>
    <p:restoredTop sz="94660"/>
  </p:normalViewPr>
  <p:slideViewPr>
    <p:cSldViewPr snapToGrid="0">
      <p:cViewPr>
        <p:scale>
          <a:sx n="100" d="100"/>
          <a:sy n="100" d="100"/>
        </p:scale>
        <p:origin x="7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Auslastug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7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	Prof. Dr.-Ing. habil. Rainer G. Spallek</a:t>
            </a:r>
          </a:p>
          <a:p>
            <a:r>
              <a:rPr lang="de-DE" dirty="0"/>
              <a:t>Zweitgutachter:	Prof. Dr. </a:t>
            </a:r>
            <a:r>
              <a:rPr lang="de-DE" dirty="0" err="1"/>
              <a:t>rer</a:t>
            </a:r>
            <a:r>
              <a:rPr lang="de-DE" dirty="0"/>
              <a:t>. nat. habil.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 &lt;jan.stephan@mailbox.tu-dresden.de&gt;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4"/>
            <a:r>
              <a:rPr lang="de-DE" dirty="0"/>
              <a:t>Ausrollen von Schleifen</a:t>
            </a:r>
          </a:p>
          <a:p>
            <a:pPr lvl="4"/>
            <a:r>
              <a:rPr lang="de-DE" dirty="0" err="1"/>
              <a:t>Pipelining</a:t>
            </a:r>
            <a:endParaRPr lang="de-DE" dirty="0"/>
          </a:p>
          <a:p>
            <a:pPr lvl="4"/>
            <a:r>
              <a:rPr lang="de-DE" dirty="0"/>
              <a:t>Block-RAM-Nutzung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4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4"/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b="1" dirty="0"/>
              <a:t>SYCL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D5E923-42BF-4AA7-8082-A4F7881A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7884" y="1709145"/>
            <a:ext cx="910112" cy="1023876"/>
          </a:xfrm>
          <a:prstGeom prst="rect">
            <a:avLst/>
          </a:prstGeom>
        </p:spPr>
      </p:pic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EFBFD3F-1894-4F74-BD10-6E96AB0A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03" y="1766027"/>
            <a:ext cx="910112" cy="910112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DA1B2A1-6B35-48BA-945E-367346BE8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8" y="1766027"/>
            <a:ext cx="1998757" cy="9085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E1161F-2C6A-4E48-9AE0-D75B7E16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19" y="1709145"/>
            <a:ext cx="963260" cy="1023876"/>
          </a:xfrm>
          <a:prstGeom prst="rect">
            <a:avLst/>
          </a:prstGeom>
        </p:spPr>
      </p:pic>
      <p:pic>
        <p:nvPicPr>
          <p:cNvPr id="16" name="Grafik 15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86F63E20-6A6C-4175-817B-4493B0E0A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1867" y="3004066"/>
            <a:ext cx="1331272" cy="3860688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CEC2FE8-4991-4B1C-9944-785A96FBED2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723749" y="2733021"/>
            <a:ext cx="1322971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B06677F-FE6A-46C1-8A59-04BEA565A3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12940" y="2733021"/>
            <a:ext cx="615410" cy="1535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4D8944D-1A6E-4464-9679-29F93AE9FA1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934599" y="2676139"/>
            <a:ext cx="217960" cy="1592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98F9B65-F504-479E-AACD-8CB6AE1AC28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326880" y="2674553"/>
            <a:ext cx="1455617" cy="1594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Hardware-Hersteller oder Dritte</a:t>
            </a:r>
          </a:p>
          <a:p>
            <a:pPr lvl="4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4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32ED521B-48CC-41F4-B9B6-FEC8752A2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63044"/>
              </p:ext>
            </p:extLst>
          </p:nvPr>
        </p:nvGraphicFramePr>
        <p:xfrm>
          <a:off x="874711" y="1854271"/>
          <a:ext cx="1058068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330">
                  <a:extLst>
                    <a:ext uri="{9D8B030D-6E8A-4147-A177-3AD203B41FA5}">
                      <a16:colId xmlns:a16="http://schemas.microsoft.com/office/drawing/2014/main" val="977773448"/>
                    </a:ext>
                  </a:extLst>
                </a:gridCol>
                <a:gridCol w="4140461">
                  <a:extLst>
                    <a:ext uri="{9D8B030D-6E8A-4147-A177-3AD203B41FA5}">
                      <a16:colId xmlns:a16="http://schemas.microsoft.com/office/drawing/2014/main" val="205970779"/>
                    </a:ext>
                  </a:extLst>
                </a:gridCol>
                <a:gridCol w="3526896">
                  <a:extLst>
                    <a:ext uri="{9D8B030D-6E8A-4147-A177-3AD203B41FA5}">
                      <a16:colId xmlns:a16="http://schemas.microsoft.com/office/drawing/2014/main" val="3948712009"/>
                    </a:ext>
                  </a:extLst>
                </a:gridCol>
              </a:tblGrid>
              <a:tr h="22231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Hardware-Unterstützung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Feature-Status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41747"/>
                  </a:ext>
                </a:extLst>
              </a:tr>
              <a:tr h="383721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Automotive, Embedded, Intel (CPU, GPU), NVIDIA (GPU, experimentell)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46078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Intel (CPU, 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4981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wie Intel, zusätzlich </a:t>
                      </a:r>
                      <a:r>
                        <a:rPr lang="de-DE" dirty="0" err="1"/>
                        <a:t>Xilinx</a:t>
                      </a:r>
                      <a:r>
                        <a:rPr lang="de-DE" dirty="0"/>
                        <a:t> (FPGA)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94171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triSYCL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CPU, </a:t>
                      </a:r>
                      <a:r>
                        <a:rPr lang="de-DE" dirty="0" err="1"/>
                        <a:t>OpenCL</a:t>
                      </a:r>
                      <a:r>
                        <a:rPr lang="de-DE" dirty="0"/>
                        <a:t> (SPIR)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55957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AMD (GPU), NVIDIA (GPU)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281000"/>
                  </a:ext>
                </a:extLst>
              </a:tr>
              <a:tr h="222314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OpenCL</a:t>
                      </a:r>
                      <a:r>
                        <a:rPr lang="de-DE" dirty="0"/>
                        <a:t>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Unvollständig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6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4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8187470-76BB-453E-BD81-E156A404B97D}"/>
              </a:ext>
            </a:extLst>
          </p:cNvPr>
          <p:cNvSpPr/>
          <p:nvPr/>
        </p:nvSpPr>
        <p:spPr>
          <a:xfrm>
            <a:off x="4708049" y="1417740"/>
            <a:ext cx="6747349" cy="31039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3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FAF174A-3783-464B-B628-3452229BBC94}"/>
              </a:ext>
            </a:extLst>
          </p:cNvPr>
          <p:cNvSpPr/>
          <p:nvPr/>
        </p:nvSpPr>
        <p:spPr>
          <a:xfrm>
            <a:off x="4708049" y="1845579"/>
            <a:ext cx="6747349" cy="75500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02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169D71D-B5C1-4AD5-9B7E-926E1C459884}"/>
              </a:ext>
            </a:extLst>
          </p:cNvPr>
          <p:cNvSpPr/>
          <p:nvPr/>
        </p:nvSpPr>
        <p:spPr>
          <a:xfrm>
            <a:off x="4708049" y="2726422"/>
            <a:ext cx="6747349" cy="2139193"/>
          </a:xfrm>
          <a:prstGeom prst="roundRect">
            <a:avLst>
              <a:gd name="adj" fmla="val 691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0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BB8F9DD-4918-403B-8215-C14A8DE80640}"/>
              </a:ext>
            </a:extLst>
          </p:cNvPr>
          <p:cNvSpPr/>
          <p:nvPr/>
        </p:nvSpPr>
        <p:spPr>
          <a:xfrm>
            <a:off x="4708049" y="4949509"/>
            <a:ext cx="6747349" cy="4241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4" y="1484314"/>
                <a:ext cx="3629910" cy="4344985"/>
              </a:xfrm>
              <a:blipFill>
                <a:blip r:embed="rId3"/>
                <a:stretch>
                  <a:fillRect l="-3356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5630" y="1484315"/>
            <a:ext cx="67197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                        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[=](cl::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</p:txBody>
      </p:sp>
    </p:spTree>
    <p:extLst>
      <p:ext uri="{BB962C8B-B14F-4D97-AF65-F5344CB8AC3E}">
        <p14:creationId xmlns:p14="http://schemas.microsoft.com/office/powerpoint/2010/main" val="348474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Ausgewählte konzeptionelle Konflikte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Verifizierung des Alpaka-SYCL-</a:t>
            </a:r>
            <a:r>
              <a:rPr lang="de-DE" spc="-1" dirty="0" err="1">
                <a:solidFill>
                  <a:srgbClr val="00305E"/>
                </a:solidFill>
                <a:latin typeface="Open Sans"/>
              </a:rPr>
              <a:t>Backends</a:t>
            </a:r>
            <a:endParaRPr lang="de-DE" spc="-1" dirty="0">
              <a:solidFill>
                <a:srgbClr val="00305E"/>
              </a:solidFill>
              <a:latin typeface="Open Sans"/>
            </a:endParaRP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SYCL-Performanz auf FPGAs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AEA8E4-9E5D-44B2-831A-414BF579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97" y="673512"/>
            <a:ext cx="1718897" cy="1621601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5648833-06CB-47C8-B497-02A29218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4" y="2172598"/>
            <a:ext cx="2274566" cy="10338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6853B4-43B4-4D33-99D9-365A6968F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994" y="3277501"/>
            <a:ext cx="2630374" cy="881382"/>
          </a:xfrm>
          <a:prstGeom prst="rect">
            <a:avLst/>
          </a:prstGeom>
        </p:spPr>
      </p:pic>
      <p:pic>
        <p:nvPicPr>
          <p:cNvPr id="10" name="Grafik 9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5432AD04-3AD1-4F2A-8CB1-366653D9B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9702" y="3233320"/>
            <a:ext cx="1331272" cy="38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04EA2-1F12-4D27-A49F-781614B9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AC41E-775C-4B46-8A91-9542C7F8F22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54238629"/>
              </p:ext>
            </p:extLst>
          </p:nvPr>
        </p:nvGraphicFramePr>
        <p:xfrm>
          <a:off x="874713" y="1484313"/>
          <a:ext cx="1058068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441">
                  <a:extLst>
                    <a:ext uri="{9D8B030D-6E8A-4147-A177-3AD203B41FA5}">
                      <a16:colId xmlns:a16="http://schemas.microsoft.com/office/drawing/2014/main" val="755034873"/>
                    </a:ext>
                  </a:extLst>
                </a:gridCol>
                <a:gridCol w="5834245">
                  <a:extLst>
                    <a:ext uri="{9D8B030D-6E8A-4147-A177-3AD203B41FA5}">
                      <a16:colId xmlns:a16="http://schemas.microsoft.com/office/drawing/2014/main" val="317598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Erweiterung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Datenfluss</a:t>
                      </a:r>
                    </a:p>
                    <a:p>
                      <a:r>
                        <a:rPr lang="de-DE" dirty="0"/>
                        <a:t>Producer-Consumer-Prinzip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dataflow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x =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func_a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(); </a:t>
                      </a: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// x ist ein Vektor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func_b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(x);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74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Pipelining</a:t>
                      </a:r>
                      <a:endParaRPr lang="de-DE" b="1" dirty="0"/>
                    </a:p>
                    <a:p>
                      <a:r>
                        <a:rPr lang="de-DE" dirty="0"/>
                        <a:t>Parallelisierung der Schleifeninstruktionen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pipeline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([&amp;]()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for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(</a:t>
                      </a: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i = 0; i &lt;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1024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; ++i)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{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    /* … */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   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});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41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Speicherzerlegung</a:t>
                      </a:r>
                    </a:p>
                    <a:p>
                      <a:r>
                        <a:rPr lang="de-DE" dirty="0"/>
                        <a:t>zyklisch, blockweise oder vollständig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 err="1">
                          <a:solidFill>
                            <a:schemeClr val="accent4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auto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arr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=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partition_array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b="1" dirty="0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5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int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16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</a:t>
                      </a:r>
                    </a:p>
                    <a:p>
                      <a:pPr>
                        <a:spcBef>
                          <a:spcPts val="0"/>
                        </a:spcBef>
                      </a:pP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 cl::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sycl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xilinx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partition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::</a:t>
                      </a:r>
                      <a:r>
                        <a:rPr lang="de-DE" sz="1600" dirty="0" err="1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cyclic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&lt;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4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, </a:t>
                      </a:r>
                      <a:r>
                        <a:rPr lang="de-DE" sz="1600" dirty="0">
                          <a:solidFill>
                            <a:schemeClr val="bg2"/>
                          </a:solidFill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1</a:t>
                      </a:r>
                      <a:r>
                        <a:rPr lang="de-DE" sz="1600" dirty="0">
                          <a:latin typeface="Noto Mono" panose="020B0609030804020204" pitchFamily="49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a:t>&gt;&gt;{};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52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3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95E1D10-1005-4389-8657-1D33028B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5" y="1287976"/>
            <a:ext cx="2630374" cy="13010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[Wor15]</a:t>
            </a:r>
            <a:endParaRPr lang="de-DE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/>
              <a:t>Quelloffene </a:t>
            </a:r>
            <a:r>
              <a:rPr lang="de-DE" dirty="0"/>
              <a:t>Abstraktionsbibliothek</a:t>
            </a:r>
          </a:p>
          <a:p>
            <a:pPr lvl="4"/>
            <a:r>
              <a:rPr lang="de-DE" dirty="0"/>
              <a:t>Einheitliche Programmierschnittstelle</a:t>
            </a:r>
          </a:p>
          <a:p>
            <a:pPr lvl="4"/>
            <a:r>
              <a:rPr lang="de-DE" dirty="0"/>
              <a:t>Implementierung durch </a:t>
            </a:r>
            <a:r>
              <a:rPr lang="de-DE" i="1" dirty="0"/>
              <a:t>HZDR</a:t>
            </a:r>
            <a:r>
              <a:rPr lang="de-DE" dirty="0"/>
              <a:t> //</a:t>
            </a:r>
            <a:r>
              <a:rPr lang="de-DE" i="1" dirty="0"/>
              <a:t> Institut für Strahlenphysik //</a:t>
            </a:r>
            <a:r>
              <a:rPr lang="de-DE" dirty="0"/>
              <a:t> </a:t>
            </a:r>
            <a:r>
              <a:rPr lang="de-DE" i="1" dirty="0"/>
              <a:t>Computergestützte Strahlenphysik</a:t>
            </a:r>
          </a:p>
          <a:p>
            <a:pPr lvl="4"/>
            <a:r>
              <a:rPr lang="de-DE" dirty="0"/>
              <a:t>Keine Trennung zwischen Host- und Device-Quelltext</a:t>
            </a:r>
          </a:p>
          <a:p>
            <a:pPr lvl="4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4"/>
            <a:r>
              <a:rPr lang="de-DE" dirty="0"/>
              <a:t>API gibt Konzept vor</a:t>
            </a:r>
          </a:p>
          <a:p>
            <a:pPr lvl="4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4"/>
            <a:r>
              <a:rPr lang="de-DE" dirty="0"/>
              <a:t>NVIDIA-GPUs (CUDA, HIP)</a:t>
            </a:r>
          </a:p>
          <a:p>
            <a:pPr lvl="4"/>
            <a:r>
              <a:rPr lang="de-DE" dirty="0"/>
              <a:t>AMD-GPUs (HIP)</a:t>
            </a:r>
          </a:p>
          <a:p>
            <a:pPr lvl="4"/>
            <a:r>
              <a:rPr lang="de-DE" dirty="0"/>
              <a:t>CPUs (</a:t>
            </a:r>
            <a:r>
              <a:rPr lang="de-DE" dirty="0" err="1"/>
              <a:t>OpenMP</a:t>
            </a:r>
            <a:r>
              <a:rPr lang="de-DE" dirty="0"/>
              <a:t>, Threading Building Blocks, Boost Fiber, …)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915" y="2988309"/>
            <a:ext cx="2630374" cy="881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A458E4-F26B-4B42-8CFB-D1F0F30C4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0775" y="4194495"/>
            <a:ext cx="5205564" cy="16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21A942C-FF66-4653-B3B6-F4C41E7BCCD2}"/>
              </a:ext>
            </a:extLst>
          </p:cNvPr>
          <p:cNvSpPr/>
          <p:nvPr/>
        </p:nvSpPr>
        <p:spPr>
          <a:xfrm>
            <a:off x="5051999" y="1417740"/>
            <a:ext cx="6403400" cy="58723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316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49A0A0A-C2C0-49CC-87C1-B3FD460C7E6A}"/>
              </a:ext>
            </a:extLst>
          </p:cNvPr>
          <p:cNvSpPr/>
          <p:nvPr/>
        </p:nvSpPr>
        <p:spPr>
          <a:xfrm>
            <a:off x="5051999" y="2038526"/>
            <a:ext cx="6403400" cy="58723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00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47CC9F22-D247-4E14-B56E-9D3177ACE9C1}"/>
              </a:ext>
            </a:extLst>
          </p:cNvPr>
          <p:cNvSpPr/>
          <p:nvPr/>
        </p:nvSpPr>
        <p:spPr>
          <a:xfrm>
            <a:off x="5051999" y="2667701"/>
            <a:ext cx="6403400" cy="104862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3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209B638-8252-4FC5-B044-F418AAC1C8AA}"/>
              </a:ext>
            </a:extLst>
          </p:cNvPr>
          <p:cNvSpPr/>
          <p:nvPr/>
        </p:nvSpPr>
        <p:spPr>
          <a:xfrm>
            <a:off x="5051999" y="3733104"/>
            <a:ext cx="6403400" cy="41944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62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05D40D8-EBD3-4A01-83CB-77B184CA853F}"/>
              </a:ext>
            </a:extLst>
          </p:cNvPr>
          <p:cNvSpPr/>
          <p:nvPr/>
        </p:nvSpPr>
        <p:spPr>
          <a:xfrm>
            <a:off x="5051999" y="4211277"/>
            <a:ext cx="6403400" cy="98150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043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A9EFC23-355E-49B9-81C4-5410D36A90B2}"/>
              </a:ext>
            </a:extLst>
          </p:cNvPr>
          <p:cNvSpPr/>
          <p:nvPr/>
        </p:nvSpPr>
        <p:spPr>
          <a:xfrm>
            <a:off x="5051999" y="5259902"/>
            <a:ext cx="6403400" cy="41944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3441098-7D08-4251-8113-BBDFE1724F0F}"/>
              </a:ext>
            </a:extLst>
          </p:cNvPr>
          <p:cNvSpPr/>
          <p:nvPr/>
        </p:nvSpPr>
        <p:spPr>
          <a:xfrm>
            <a:off x="5051999" y="5712908"/>
            <a:ext cx="6403400" cy="3858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r>
              <a:rPr lang="de-DE" b="0" dirty="0"/>
              <a:t>Ein einfaches Beispiel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[Law+79]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endParaRPr lang="de-DE" b="1" dirty="0"/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sz="2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639535" cy="4344985"/>
              </a:xfrm>
              <a:blipFill>
                <a:blip r:embed="rId3"/>
                <a:stretch>
                  <a:fillRect l="-3344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 </a:t>
            </a: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41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FE6E3-0328-4A5E-B96F-DC57B64B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Alpaka-Struktur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045A1D-C1F8-4333-A2AA-0AB0EA7F3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DD694FF-56BD-4AC7-942A-CFA2B31E8A72}"/>
              </a:ext>
            </a:extLst>
          </p:cNvPr>
          <p:cNvSpPr/>
          <p:nvPr/>
        </p:nvSpPr>
        <p:spPr>
          <a:xfrm>
            <a:off x="874711" y="2314823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6E8C24C-1A03-4C22-82CF-F898336AF436}"/>
              </a:ext>
            </a:extLst>
          </p:cNvPr>
          <p:cNvSpPr/>
          <p:nvPr/>
        </p:nvSpPr>
        <p:spPr>
          <a:xfrm>
            <a:off x="2189527" y="2314822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D839AB-B2D6-4890-98A1-BD80BE1E97ED}"/>
              </a:ext>
            </a:extLst>
          </p:cNvPr>
          <p:cNvSpPr/>
          <p:nvPr/>
        </p:nvSpPr>
        <p:spPr>
          <a:xfrm>
            <a:off x="7784983" y="2314822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93785F8-F61C-4E22-AA74-06EA1DE71811}"/>
              </a:ext>
            </a:extLst>
          </p:cNvPr>
          <p:cNvSpPr/>
          <p:nvPr/>
        </p:nvSpPr>
        <p:spPr>
          <a:xfrm>
            <a:off x="874711" y="3011110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756242-0C34-4BEC-8E2F-4C70EDBF952D}"/>
              </a:ext>
            </a:extLst>
          </p:cNvPr>
          <p:cNvSpPr/>
          <p:nvPr/>
        </p:nvSpPr>
        <p:spPr>
          <a:xfrm>
            <a:off x="2189526" y="3005919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408A9-3A4C-4842-B3A3-37AFDA856652}"/>
              </a:ext>
            </a:extLst>
          </p:cNvPr>
          <p:cNvSpPr/>
          <p:nvPr/>
        </p:nvSpPr>
        <p:spPr>
          <a:xfrm>
            <a:off x="2189527" y="3522381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35B719-F603-42C4-9CDD-91403E371A33}"/>
              </a:ext>
            </a:extLst>
          </p:cNvPr>
          <p:cNvSpPr/>
          <p:nvPr/>
        </p:nvSpPr>
        <p:spPr>
          <a:xfrm>
            <a:off x="874709" y="4214475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8304B84-83B0-4F28-8C2A-2AEC4514C8C7}"/>
              </a:ext>
            </a:extLst>
          </p:cNvPr>
          <p:cNvSpPr/>
          <p:nvPr/>
        </p:nvSpPr>
        <p:spPr>
          <a:xfrm>
            <a:off x="2189526" y="4214475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C6384-2D70-4A5E-B2E4-0B08F86A16FF}"/>
              </a:ext>
            </a:extLst>
          </p:cNvPr>
          <p:cNvSpPr/>
          <p:nvPr/>
        </p:nvSpPr>
        <p:spPr>
          <a:xfrm>
            <a:off x="3305263" y="4213479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3BEA009-7C2F-47A4-9A0F-51196F75AD0F}"/>
              </a:ext>
            </a:extLst>
          </p:cNvPr>
          <p:cNvSpPr/>
          <p:nvPr/>
        </p:nvSpPr>
        <p:spPr>
          <a:xfrm>
            <a:off x="4269997" y="4218669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6DE353A-BA3E-415E-80AD-7F9DC5033B2E}"/>
              </a:ext>
            </a:extLst>
          </p:cNvPr>
          <p:cNvSpPr/>
          <p:nvPr/>
        </p:nvSpPr>
        <p:spPr>
          <a:xfrm>
            <a:off x="5176009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0B3E535-1D10-45D7-9B2D-FBB6706832AC}"/>
              </a:ext>
            </a:extLst>
          </p:cNvPr>
          <p:cNvSpPr/>
          <p:nvPr/>
        </p:nvSpPr>
        <p:spPr>
          <a:xfrm>
            <a:off x="5972961" y="4213478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BF45DB6-1388-4241-A300-5C9F49D5D3D7}"/>
              </a:ext>
            </a:extLst>
          </p:cNvPr>
          <p:cNvSpPr/>
          <p:nvPr/>
        </p:nvSpPr>
        <p:spPr>
          <a:xfrm>
            <a:off x="6878973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E475D14-8D3D-48AD-A086-CE852BFDE148}"/>
              </a:ext>
            </a:extLst>
          </p:cNvPr>
          <p:cNvSpPr/>
          <p:nvPr/>
        </p:nvSpPr>
        <p:spPr>
          <a:xfrm>
            <a:off x="7784980" y="4213478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4ACE07-9F7B-45EE-AA4C-F9C41F3C973A}"/>
              </a:ext>
            </a:extLst>
          </p:cNvPr>
          <p:cNvSpPr/>
          <p:nvPr/>
        </p:nvSpPr>
        <p:spPr>
          <a:xfrm>
            <a:off x="7784984" y="3005919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9A51083-2269-46C3-B8A4-BC359A733A9E}"/>
              </a:ext>
            </a:extLst>
          </p:cNvPr>
          <p:cNvSpPr/>
          <p:nvPr/>
        </p:nvSpPr>
        <p:spPr>
          <a:xfrm>
            <a:off x="8772623" y="3005919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D4FECB6-9695-4D2B-BAB0-12C7915FC285}"/>
              </a:ext>
            </a:extLst>
          </p:cNvPr>
          <p:cNvSpPr/>
          <p:nvPr/>
        </p:nvSpPr>
        <p:spPr>
          <a:xfrm>
            <a:off x="8772623" y="3518186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D42217-5374-4F39-BFAF-AA11224702C3}"/>
              </a:ext>
            </a:extLst>
          </p:cNvPr>
          <p:cNvSpPr/>
          <p:nvPr/>
        </p:nvSpPr>
        <p:spPr>
          <a:xfrm>
            <a:off x="8772621" y="4213478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8056A2-C3E6-4017-ADBC-F9A6611D7AC5}"/>
              </a:ext>
            </a:extLst>
          </p:cNvPr>
          <p:cNvSpPr/>
          <p:nvPr/>
        </p:nvSpPr>
        <p:spPr>
          <a:xfrm>
            <a:off x="3389150" y="4692647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B298EB0-A7BF-4C13-B3CB-FE9B81426A38}"/>
              </a:ext>
            </a:extLst>
          </p:cNvPr>
          <p:cNvSpPr/>
          <p:nvPr/>
        </p:nvSpPr>
        <p:spPr>
          <a:xfrm>
            <a:off x="4321973" y="4694045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C164248-2A1D-41AC-A8D8-C9EAA600954C}"/>
              </a:ext>
            </a:extLst>
          </p:cNvPr>
          <p:cNvSpPr/>
          <p:nvPr/>
        </p:nvSpPr>
        <p:spPr>
          <a:xfrm>
            <a:off x="5219650" y="4709424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9472B9C-9BDC-4D91-BAFF-10F9CA1DFC09}"/>
              </a:ext>
            </a:extLst>
          </p:cNvPr>
          <p:cNvSpPr/>
          <p:nvPr/>
        </p:nvSpPr>
        <p:spPr>
          <a:xfrm>
            <a:off x="8905478" y="4685654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</p:spTree>
    <p:extLst>
      <p:ext uri="{BB962C8B-B14F-4D97-AF65-F5344CB8AC3E}">
        <p14:creationId xmlns:p14="http://schemas.microsoft.com/office/powerpoint/2010/main" val="3235320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6F3CF-9BD6-4C88-9A5B-81C0DD2D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Implementierung der Alpaka-Konzepte durch das SYCL-Backend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867FD5C-9337-43AA-83C5-5F6C4EEE7E8A}"/>
              </a:ext>
            </a:extLst>
          </p:cNvPr>
          <p:cNvSpPr/>
          <p:nvPr/>
        </p:nvSpPr>
        <p:spPr>
          <a:xfrm>
            <a:off x="874711" y="1804682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903DD07-976E-4E27-A4CF-B4805573424B}"/>
              </a:ext>
            </a:extLst>
          </p:cNvPr>
          <p:cNvSpPr/>
          <p:nvPr/>
        </p:nvSpPr>
        <p:spPr>
          <a:xfrm>
            <a:off x="2197916" y="1804681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B631E0C-F17D-40DD-BECF-F67733FB96C2}"/>
              </a:ext>
            </a:extLst>
          </p:cNvPr>
          <p:cNvSpPr/>
          <p:nvPr/>
        </p:nvSpPr>
        <p:spPr>
          <a:xfrm>
            <a:off x="7784983" y="1804681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9E0B7BF-78F6-4E3A-A213-EAD9ACA8AFF6}"/>
              </a:ext>
            </a:extLst>
          </p:cNvPr>
          <p:cNvSpPr/>
          <p:nvPr/>
        </p:nvSpPr>
        <p:spPr>
          <a:xfrm>
            <a:off x="874711" y="2500969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A501CAA-686D-4A81-9DE1-2671DB31CECF}"/>
              </a:ext>
            </a:extLst>
          </p:cNvPr>
          <p:cNvSpPr/>
          <p:nvPr/>
        </p:nvSpPr>
        <p:spPr>
          <a:xfrm>
            <a:off x="2197915" y="2495778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FF7429B-B1D5-4BE7-9A48-96BF1DE2F8DE}"/>
              </a:ext>
            </a:extLst>
          </p:cNvPr>
          <p:cNvSpPr/>
          <p:nvPr/>
        </p:nvSpPr>
        <p:spPr>
          <a:xfrm>
            <a:off x="2197916" y="3012240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98067DB-0ACA-4A5B-B363-A8DCF45BBA0B}"/>
              </a:ext>
            </a:extLst>
          </p:cNvPr>
          <p:cNvSpPr/>
          <p:nvPr/>
        </p:nvSpPr>
        <p:spPr>
          <a:xfrm>
            <a:off x="874709" y="3704334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717F579-FEC3-4594-9F5F-76B1E24F707F}"/>
              </a:ext>
            </a:extLst>
          </p:cNvPr>
          <p:cNvSpPr/>
          <p:nvPr/>
        </p:nvSpPr>
        <p:spPr>
          <a:xfrm>
            <a:off x="2197915" y="3704334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8619AA-C8DA-4D41-BEE6-B43399791115}"/>
              </a:ext>
            </a:extLst>
          </p:cNvPr>
          <p:cNvSpPr/>
          <p:nvPr/>
        </p:nvSpPr>
        <p:spPr>
          <a:xfrm>
            <a:off x="3313652" y="3703338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7B74989-5B41-44BF-9C60-6ADC1DC63FEA}"/>
              </a:ext>
            </a:extLst>
          </p:cNvPr>
          <p:cNvSpPr/>
          <p:nvPr/>
        </p:nvSpPr>
        <p:spPr>
          <a:xfrm>
            <a:off x="4278386" y="3708528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CD17771-1EE4-44FE-A491-602D594376C9}"/>
              </a:ext>
            </a:extLst>
          </p:cNvPr>
          <p:cNvSpPr/>
          <p:nvPr/>
        </p:nvSpPr>
        <p:spPr>
          <a:xfrm>
            <a:off x="5184398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A440DB-47CE-4155-A4D2-DF1B3DD99573}"/>
              </a:ext>
            </a:extLst>
          </p:cNvPr>
          <p:cNvSpPr/>
          <p:nvPr/>
        </p:nvSpPr>
        <p:spPr>
          <a:xfrm>
            <a:off x="5981350" y="3703337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98B9A6-BBEF-49A4-BCDA-0A36F5BC04EE}"/>
              </a:ext>
            </a:extLst>
          </p:cNvPr>
          <p:cNvSpPr/>
          <p:nvPr/>
        </p:nvSpPr>
        <p:spPr>
          <a:xfrm>
            <a:off x="6887362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51BE11-35DD-44C7-9CC7-E9CD7190C6E1}"/>
              </a:ext>
            </a:extLst>
          </p:cNvPr>
          <p:cNvSpPr/>
          <p:nvPr/>
        </p:nvSpPr>
        <p:spPr>
          <a:xfrm>
            <a:off x="7784980" y="3703337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73EB39-FCB6-4CDB-BA94-515C98A89C14}"/>
              </a:ext>
            </a:extLst>
          </p:cNvPr>
          <p:cNvSpPr/>
          <p:nvPr/>
        </p:nvSpPr>
        <p:spPr>
          <a:xfrm>
            <a:off x="7784984" y="2495778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13E1816-2DD2-49BA-A594-2E013CF89D08}"/>
              </a:ext>
            </a:extLst>
          </p:cNvPr>
          <p:cNvSpPr/>
          <p:nvPr/>
        </p:nvSpPr>
        <p:spPr>
          <a:xfrm>
            <a:off x="8772623" y="2495778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6C077E2-3ACD-4F26-8E5A-F92D967BFE85}"/>
              </a:ext>
            </a:extLst>
          </p:cNvPr>
          <p:cNvSpPr/>
          <p:nvPr/>
        </p:nvSpPr>
        <p:spPr>
          <a:xfrm>
            <a:off x="8772623" y="3008045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9F7079F-AFE9-46D1-80D2-0D6A5ED16159}"/>
              </a:ext>
            </a:extLst>
          </p:cNvPr>
          <p:cNvSpPr/>
          <p:nvPr/>
        </p:nvSpPr>
        <p:spPr>
          <a:xfrm>
            <a:off x="8772621" y="3703337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37570B-0820-4BD9-B6DE-8EC795E0BAFF}"/>
              </a:ext>
            </a:extLst>
          </p:cNvPr>
          <p:cNvSpPr/>
          <p:nvPr/>
        </p:nvSpPr>
        <p:spPr>
          <a:xfrm>
            <a:off x="3397539" y="4202482"/>
            <a:ext cx="807047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7600A-01D8-4EB5-8C28-0205C6E2AB26}"/>
              </a:ext>
            </a:extLst>
          </p:cNvPr>
          <p:cNvSpPr/>
          <p:nvPr/>
        </p:nvSpPr>
        <p:spPr>
          <a:xfrm>
            <a:off x="4330362" y="4202482"/>
            <a:ext cx="807047" cy="17436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0AFE902-ABDB-475F-BB54-3E8F163B2F8B}"/>
              </a:ext>
            </a:extLst>
          </p:cNvPr>
          <p:cNvSpPr/>
          <p:nvPr/>
        </p:nvSpPr>
        <p:spPr>
          <a:xfrm>
            <a:off x="5228039" y="4202482"/>
            <a:ext cx="714711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03D5D94-650E-4FA0-9498-5392A23130FE}"/>
              </a:ext>
            </a:extLst>
          </p:cNvPr>
          <p:cNvSpPr/>
          <p:nvPr/>
        </p:nvSpPr>
        <p:spPr>
          <a:xfrm>
            <a:off x="8905478" y="4175513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1D26903-33BB-4E61-97E7-F15FB7C4C7B1}"/>
              </a:ext>
            </a:extLst>
          </p:cNvPr>
          <p:cNvSpPr/>
          <p:nvPr/>
        </p:nvSpPr>
        <p:spPr>
          <a:xfrm>
            <a:off x="874709" y="4667811"/>
            <a:ext cx="1205759" cy="64489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Impl</a:t>
            </a:r>
            <a:r>
              <a:rPr lang="de-DE" dirty="0"/>
              <a:t>.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30DBD47-742E-4D92-8498-3B3F057F55FB}"/>
              </a:ext>
            </a:extLst>
          </p:cNvPr>
          <p:cNvSpPr/>
          <p:nvPr/>
        </p:nvSpPr>
        <p:spPr>
          <a:xfrm>
            <a:off x="2197914" y="4673265"/>
            <a:ext cx="111573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DEC95-4C1C-409E-9060-E35307F14417}"/>
              </a:ext>
            </a:extLst>
          </p:cNvPr>
          <p:cNvSpPr/>
          <p:nvPr/>
        </p:nvSpPr>
        <p:spPr>
          <a:xfrm>
            <a:off x="3313650" y="4667811"/>
            <a:ext cx="964734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854B3B2-A336-4D89-9FC4-0A5B480C1E82}"/>
              </a:ext>
            </a:extLst>
          </p:cNvPr>
          <p:cNvSpPr/>
          <p:nvPr/>
        </p:nvSpPr>
        <p:spPr>
          <a:xfrm>
            <a:off x="427838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</a:p>
          <a:p>
            <a:pPr algn="ctr"/>
            <a:r>
              <a:rPr lang="de-DE" sz="105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(Non)</a:t>
            </a: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Blocking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7F865EB4-EA44-4365-AB88-92910FD400B0}"/>
              </a:ext>
            </a:extLst>
          </p:cNvPr>
          <p:cNvSpPr/>
          <p:nvPr/>
        </p:nvSpPr>
        <p:spPr>
          <a:xfrm>
            <a:off x="518439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</a:p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961EEA-B50C-43BD-ABE9-028965A24E86}"/>
              </a:ext>
            </a:extLst>
          </p:cNvPr>
          <p:cNvSpPr/>
          <p:nvPr/>
        </p:nvSpPr>
        <p:spPr>
          <a:xfrm>
            <a:off x="5981344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C84E649-0C94-42DD-B924-E9A1DD7A02C7}"/>
              </a:ext>
            </a:extLst>
          </p:cNvPr>
          <p:cNvSpPr/>
          <p:nvPr/>
        </p:nvSpPr>
        <p:spPr>
          <a:xfrm>
            <a:off x="6887352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</a:t>
            </a:r>
          </a:p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</a:p>
          <a:p>
            <a:pPr algn="ctr"/>
            <a:r>
              <a:rPr lang="de-DE" sz="11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BC54255F-84EF-440E-9D32-46B4C4309C0B}"/>
              </a:ext>
            </a:extLst>
          </p:cNvPr>
          <p:cNvSpPr/>
          <p:nvPr/>
        </p:nvSpPr>
        <p:spPr>
          <a:xfrm>
            <a:off x="7784980" y="4667811"/>
            <a:ext cx="987641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AABB57F-2558-485D-8F6E-5AAF8A06E2EB}"/>
              </a:ext>
            </a:extLst>
          </p:cNvPr>
          <p:cNvSpPr/>
          <p:nvPr/>
        </p:nvSpPr>
        <p:spPr>
          <a:xfrm>
            <a:off x="8772621" y="4667811"/>
            <a:ext cx="268277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05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952F-3026-4686-BC4C-3B4261C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FB912-66B2-4646-B061-48DED04070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Events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Alpaka nutzt Events zur Synchronisierung und Abhängigkeitsverwaltung</a:t>
            </a:r>
          </a:p>
          <a:p>
            <a:pPr lvl="1"/>
            <a:endParaRPr lang="de-DE" dirty="0"/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verwaltet Abhängigkeiten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löst Abhängigkeiten auf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Abhängigkeit: Pufferverfügbarkeit, nicht Kernel-Ende!</a:t>
            </a:r>
          </a:p>
          <a:p>
            <a:pPr marL="179973" lvl="3" indent="0">
              <a:buNone/>
            </a:pP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Ursache: Alpaka-Vorbild CUDA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Events werden erzeugt und vor/nach Kernel in Queue eingereiht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Erreichtes Event zeigt Kernel-Ende an </a:t>
            </a:r>
          </a:p>
          <a:p>
            <a:pPr lvl="4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erzeugt Events selbst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Für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Profiling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gedacht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SYCL-Event zeigt Kernel-Ende an, nicht Pufferverfügbarkeit!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kann nicht auf SYCL-Events warten</a:t>
            </a:r>
          </a:p>
          <a:p>
            <a:pPr lvl="4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5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AD7C-C959-4303-8783-A2BB3D48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Zeiger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B7550-BBEF-45EF-A857-3C0B686E7E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Zeiger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Konflikt: Alpaka übergibt Zeiger als Kernel-Parameter</a:t>
            </a:r>
          </a:p>
          <a:p>
            <a:pPr lvl="4"/>
            <a:r>
              <a:rPr lang="de-DE" dirty="0"/>
              <a:t>SYCL verbietet Zeiger als Kernel-Parameter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Lösung: Host-Pseudo-Zeiger + Template-Meta-Programmierung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Herausforderung: Zeiger verlieren Informationen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SYCL-Abstraktionen enthalten Informationen über Speicherhierarchie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Informationen werden von SYCL-Device-Funktionen benötigt (z.B. </a:t>
            </a:r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Atomics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7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20645-4534-46E9-8061-FD91D08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Ausgewählte konzeptionelle Konflikte // SYCL-Erweiterungen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84B9-00EA-40C4-805F-13D9A1754F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SYCL-Erweiterungen</a:t>
            </a:r>
            <a:r>
              <a:rPr lang="de-DE" dirty="0"/>
              <a:t> // z.B. für FPGAs: Datenfluss, </a:t>
            </a:r>
            <a:r>
              <a:rPr lang="de-DE" dirty="0" err="1"/>
              <a:t>Pipelining</a:t>
            </a:r>
            <a:r>
              <a:rPr lang="de-DE" dirty="0"/>
              <a:t>, Speicherzerlegung</a:t>
            </a:r>
            <a:endParaRPr lang="de-DE" b="1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In Alpaka integrieren?</a:t>
            </a:r>
          </a:p>
          <a:p>
            <a:pPr lvl="4"/>
            <a:r>
              <a:rPr lang="de-DE" dirty="0"/>
              <a:t>Separate Code-Pfade für Hardware-Typen (CPUs, GPUs, FPGAs…)</a:t>
            </a:r>
          </a:p>
          <a:p>
            <a:pPr lvl="4"/>
            <a:r>
              <a:rPr lang="de-DE" dirty="0"/>
              <a:t>Separate Code-Pfade für Hersteller (Intel, </a:t>
            </a:r>
            <a:r>
              <a:rPr lang="de-DE" dirty="0" err="1"/>
              <a:t>Xilinx</a:t>
            </a:r>
            <a:r>
              <a:rPr lang="de-DE" dirty="0"/>
              <a:t>, …)</a:t>
            </a:r>
          </a:p>
          <a:p>
            <a:pPr lvl="3"/>
            <a:endParaRPr lang="de-DE" dirty="0"/>
          </a:p>
          <a:p>
            <a:pPr lvl="3"/>
            <a:endParaRPr lang="de-DE" dirty="0"/>
          </a:p>
          <a:p>
            <a:pPr lvl="1"/>
            <a:r>
              <a:rPr lang="de-DE" dirty="0"/>
              <a:t>Als Alpaka-Erweiterung?</a:t>
            </a:r>
          </a:p>
          <a:p>
            <a:pPr lvl="4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Idee: optionale Alpaka-Konzepte (z.B.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  <a:endParaRPr lang="de-DE" dirty="0">
              <a:latin typeface="+mn-lt"/>
            </a:endParaRPr>
          </a:p>
          <a:p>
            <a:pPr lvl="4"/>
            <a:r>
              <a:rPr lang="de-DE" dirty="0"/>
              <a:t>Schränkt Portabilität ein</a:t>
            </a:r>
          </a:p>
          <a:p>
            <a:pPr lvl="2"/>
            <a:endParaRPr lang="de-DE" dirty="0"/>
          </a:p>
          <a:p>
            <a:endParaRPr lang="de-DE" b="1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B35526-EA6A-40DC-A61D-B57CE4A3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4929" y="2515845"/>
            <a:ext cx="3712360" cy="18263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57E817-E8A2-4976-84D3-CB99A809DBC6}"/>
              </a:ext>
            </a:extLst>
          </p:cNvPr>
          <p:cNvSpPr txBox="1"/>
          <p:nvPr/>
        </p:nvSpPr>
        <p:spPr>
          <a:xfrm>
            <a:off x="8684294" y="4519181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Nach </a:t>
            </a:r>
            <a:r>
              <a:rPr lang="de-DE" sz="1200" dirty="0">
                <a:solidFill>
                  <a:schemeClr val="bg2"/>
                </a:solidFill>
                <a:hlinkClick r:id="rId4" action="ppaction://hlinksldjump"/>
              </a:rPr>
              <a:t>[Xil19b]</a:t>
            </a:r>
            <a:r>
              <a:rPr lang="de-DE" sz="1200" dirty="0">
                <a:solidFill>
                  <a:schemeClr val="bg2"/>
                </a:solidFill>
              </a:rPr>
              <a:t>, S. 21</a:t>
            </a:r>
          </a:p>
        </p:txBody>
      </p:sp>
    </p:spTree>
    <p:extLst>
      <p:ext uri="{BB962C8B-B14F-4D97-AF65-F5344CB8AC3E}">
        <p14:creationId xmlns:p14="http://schemas.microsoft.com/office/powerpoint/2010/main" val="149095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83596246"/>
              </p:ext>
            </p:extLst>
          </p:nvPr>
        </p:nvGraphicFramePr>
        <p:xfrm>
          <a:off x="874713" y="2217738"/>
          <a:ext cx="10580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439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361271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  <a:gridCol w="549975">
                  <a:extLst>
                    <a:ext uri="{9D8B030D-6E8A-4147-A177-3AD203B41FA5}">
                      <a16:colId xmlns:a16="http://schemas.microsoft.com/office/drawing/2014/main" val="117240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triSYCL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49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21614"/>
                  </a:ext>
                </a:extLst>
              </a:tr>
            </a:tbl>
          </a:graphicData>
        </a:graphic>
      </p:graphicFrame>
      <p:pic>
        <p:nvPicPr>
          <p:cNvPr id="7" name="Grafik 6" descr="Häkchen">
            <a:extLst>
              <a:ext uri="{FF2B5EF4-FFF2-40B4-BE49-F238E27FC236}">
                <a16:creationId xmlns:a16="http://schemas.microsoft.com/office/drawing/2014/main" id="{8336DED9-4FB1-4581-9850-F5977F3FE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5690" y="4453781"/>
            <a:ext cx="349724" cy="349724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id="{FD66ADE7-A7C0-4B32-83DA-C6F87F0FA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116" y="2963145"/>
            <a:ext cx="349725" cy="349725"/>
          </a:xfrm>
          <a:prstGeom prst="rect">
            <a:avLst/>
          </a:prstGeom>
        </p:spPr>
      </p:pic>
      <p:pic>
        <p:nvPicPr>
          <p:cNvPr id="10" name="Grafik 9" descr="Schließen">
            <a:extLst>
              <a:ext uri="{FF2B5EF4-FFF2-40B4-BE49-F238E27FC236}">
                <a16:creationId xmlns:a16="http://schemas.microsoft.com/office/drawing/2014/main" id="{167AF372-2285-436D-A9B0-46043707B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500" y="2586509"/>
            <a:ext cx="349725" cy="349725"/>
          </a:xfrm>
          <a:prstGeom prst="rect">
            <a:avLst/>
          </a:prstGeom>
        </p:spPr>
      </p:pic>
      <p:pic>
        <p:nvPicPr>
          <p:cNvPr id="6" name="Grafik 5" descr="Ausrufezeichen">
            <a:extLst>
              <a:ext uri="{FF2B5EF4-FFF2-40B4-BE49-F238E27FC236}">
                <a16:creationId xmlns:a16="http://schemas.microsoft.com/office/drawing/2014/main" id="{E8303C0E-ECB6-4867-BADC-A507A3056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4500" y="4083444"/>
            <a:ext cx="349724" cy="349724"/>
          </a:xfrm>
          <a:prstGeom prst="rect">
            <a:avLst/>
          </a:prstGeom>
        </p:spPr>
      </p:pic>
      <p:pic>
        <p:nvPicPr>
          <p:cNvPr id="12" name="Grafik 11" descr="Ausrufezeichen">
            <a:extLst>
              <a:ext uri="{FF2B5EF4-FFF2-40B4-BE49-F238E27FC236}">
                <a16:creationId xmlns:a16="http://schemas.microsoft.com/office/drawing/2014/main" id="{60BEA655-B419-4254-B6A3-DE0B799B1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4652" y="3712096"/>
            <a:ext cx="349724" cy="349724"/>
          </a:xfrm>
          <a:prstGeom prst="rect">
            <a:avLst/>
          </a:prstGeom>
        </p:spPr>
      </p:pic>
      <p:pic>
        <p:nvPicPr>
          <p:cNvPr id="13" name="Grafik 12" descr="Ausrufezeichen">
            <a:extLst>
              <a:ext uri="{FF2B5EF4-FFF2-40B4-BE49-F238E27FC236}">
                <a16:creationId xmlns:a16="http://schemas.microsoft.com/office/drawing/2014/main" id="{C4C911AC-7EF4-4BD4-83BD-1F7AC6D1C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04500" y="3342864"/>
            <a:ext cx="349724" cy="3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D7940-F7FB-4AA4-9EAF-8E49F6F2D3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Alpaka-Programm: </a:t>
            </a:r>
            <a:r>
              <a:rPr lang="de-DE" i="1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endParaRPr lang="de-DE" i="1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Photonenzähler für JUNGFRAU-Detektor (Paul Scherrer Institut, PSI)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Bis zu 32 Detektormodule à 1024 x 512 Pixel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Frequenzbereich: 100 Hz – 2,2 kHz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Einfacher Algorithmus, hohe Datenrate </a:t>
            </a:r>
            <a:r>
              <a:rPr lang="de-DE" dirty="0"/>
              <a:t>→ gute FPGA-Anwendung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Nur </a:t>
            </a:r>
            <a:r>
              <a:rPr lang="de-DE" b="1" dirty="0"/>
              <a:t>Funktionstest!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</a:p>
          <a:p>
            <a:pPr algn="ctr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𝛾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Noto Mono" panose="020B0609030804020204" pitchFamily="49" charset="0"/>
                                    <a:cs typeface="Noto Mono" panose="020B0609030804020204" pitchFamily="49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ADC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Sockel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Verst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ä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+mn-lt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rkung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Noto Mono" panose="020B0609030804020204" pitchFamily="49" charset="0"/>
                                        <a:cs typeface="Noto Mono" panose="020B0609030804020204" pitchFamily="49" charset="0"/>
                                      </a:rPr>
                                      <m:t>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Mono" panose="020B0609030804020204" pitchFamily="49" charset="0"/>
                                      </a:rPr>
                                      <m:t>∙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Noto Mono" panose="020B0609030804020204" pitchFamily="49" charset="0"/>
                                          </a:rPr>
                                          <m:t>𝛾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b="0" dirty="0"/>
                            <a:t>: Anzahl der Photonen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400" dirty="0"/>
                            <a:t>: Photonenenergie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308BE20B-4BB7-4209-A9BE-2AAA87C3B8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841777"/>
                  </p:ext>
                </p:extLst>
              </p:nvPr>
            </p:nvGraphicFramePr>
            <p:xfrm>
              <a:off x="1076842" y="3159776"/>
              <a:ext cx="7441516" cy="185420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331529">
                      <a:extLst>
                        <a:ext uri="{9D8B030D-6E8A-4147-A177-3AD203B41FA5}">
                          <a16:colId xmlns:a16="http://schemas.microsoft.com/office/drawing/2014/main" val="196885985"/>
                        </a:ext>
                      </a:extLst>
                    </a:gridCol>
                    <a:gridCol w="4109987">
                      <a:extLst>
                        <a:ext uri="{9D8B030D-6E8A-4147-A177-3AD203B41FA5}">
                          <a16:colId xmlns:a16="http://schemas.microsoft.com/office/drawing/2014/main" val="4088298579"/>
                        </a:ext>
                      </a:extLst>
                    </a:gridCol>
                  </a:tblGrid>
                  <a:tr h="370840">
                    <a:tc rowSpan="5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8" r="-123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1639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54540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ADC: Messergebnis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678057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Sockel: Grundrauschen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841080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26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Verstärkung: Signalverstärkung des Pixels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205913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037" t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42343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Grafik 9" descr="Ein Bild, das drinnen, sitzend, grün, klein enthält.&#10;&#10;Automatisch generierte Beschreibung">
            <a:extLst>
              <a:ext uri="{FF2B5EF4-FFF2-40B4-BE49-F238E27FC236}">
                <a16:creationId xmlns:a16="http://schemas.microsoft.com/office/drawing/2014/main" id="{BA58D415-B773-4A36-BF92-B114993A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89" y="1484313"/>
            <a:ext cx="2137810" cy="2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Verifizierung des Alpaka-SYCL-</a:t>
            </a:r>
            <a:r>
              <a:rPr lang="de-DE" b="0" dirty="0" err="1"/>
              <a:t>Backends</a:t>
            </a:r>
            <a:endParaRPr lang="de-DE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C648314-6F99-4D93-ACDE-2B8F0CA8C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Verwendete Software:</a:t>
            </a:r>
          </a:p>
          <a:p>
            <a:pPr lvl="1"/>
            <a:r>
              <a:rPr lang="de-DE" dirty="0"/>
              <a:t>Intel-SYCL-Implementierung: github.com/</a:t>
            </a:r>
            <a:r>
              <a:rPr lang="de-DE" dirty="0" err="1"/>
              <a:t>intel</a:t>
            </a:r>
            <a:r>
              <a:rPr lang="de-DE" dirty="0"/>
              <a:t>/</a:t>
            </a:r>
            <a:r>
              <a:rPr lang="de-DE" dirty="0" err="1"/>
              <a:t>llvm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78d9957</a:t>
            </a:r>
          </a:p>
          <a:p>
            <a:pPr lvl="1"/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Intel Graphics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Runtime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OpenCL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Version 19.46.14807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Ubuntu 19.10 (AMD64)</a:t>
            </a:r>
          </a:p>
          <a:p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Verwendete Hardware: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 HD Graphics 520 (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Skylake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GT2)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6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100,8 GFLOPS (doppelte Präzision)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Host: Intel Core i7-6500U (3,1 GHz), 8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1"/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Auf FPGAs nicht ausführbar / synthetisierbar!</a:t>
            </a: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Messung: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Datensatz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px_101016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auf 1000 Messungen reduziert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Zeitbedarf: 48,372 s </a:t>
            </a:r>
            <a:r>
              <a:rPr lang="de-DE" dirty="0"/>
              <a:t>→ ca. 21 Hz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8D4BE55-3FD4-480C-A39D-A613B594B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CA125-C265-42FB-AB65-BB8C69E1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14497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BA6F5-CC6A-4FDA-A579-385DE3F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Beispielalgorithmus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Boxfilter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  <a:hlinkClick r:id="rId2" action="ppaction://hlinksldjump"/>
                  </a:rPr>
                  <a:t>[NF17]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i="1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Pixel außerhalb des Bildes </a:t>
                </a:r>
                <a:r>
                  <a:rPr lang="de-DE" dirty="0"/>
                  <a:t>→ 0</a:t>
                </a:r>
              </a:p>
              <a:p>
                <a:r>
                  <a:rPr lang="de-DE" b="1" dirty="0"/>
                  <a:t>Verwendete Software: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-Implementierung: github.com/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triSYCL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/>
                  <a:t>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unified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next</a:t>
                </a:r>
                <a:r>
                  <a:rPr lang="de-DE" dirty="0"/>
                  <a:t>-Zweig, Commit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#dfb95af</a:t>
                </a: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SDAccel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2019.1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XRT 2.2</a:t>
                </a:r>
              </a:p>
              <a:p>
                <a:pPr lvl="1"/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&amp;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xilinx-u200-xdma-dev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, Version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201830.2-2580015</a:t>
                </a:r>
                <a:r>
                  <a:rPr lang="de-DE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für Ubuntu 18.04 (AMD64) </a:t>
                </a:r>
              </a:p>
              <a:p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Verwendete Hardware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Alveo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U200 (Datacenter-FPGA,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Hemera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-Knoten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h002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 indent="-323953"/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Datensatz: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512 Bilder, 512 x 256 Pixel</a:t>
                </a:r>
                <a:endParaRPr lang="de-DE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b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52" t="-1403" r="-58" b="-4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3F9260F2-32CA-4DEA-84CF-96D4F666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46" y="1028700"/>
            <a:ext cx="2886353" cy="22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5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14417032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SYCL-Performanz auf FPGAs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926334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EA54FF7-1EB9-44DC-B8B0-DAA0E6AEF953}"/>
              </a:ext>
            </a:extLst>
          </p:cNvPr>
          <p:cNvSpPr txBox="1"/>
          <p:nvPr/>
        </p:nvSpPr>
        <p:spPr>
          <a:xfrm>
            <a:off x="874712" y="5788841"/>
            <a:ext cx="737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CLB: </a:t>
            </a:r>
            <a:r>
              <a:rPr lang="de-DE" sz="1400" i="1" dirty="0" err="1"/>
              <a:t>configurable</a:t>
            </a:r>
            <a:r>
              <a:rPr lang="de-DE" sz="1400" i="1" dirty="0"/>
              <a:t> </a:t>
            </a:r>
            <a:r>
              <a:rPr lang="de-DE" sz="1400" i="1" dirty="0" err="1"/>
              <a:t>logic</a:t>
            </a:r>
            <a:r>
              <a:rPr lang="de-DE" sz="1400" i="1" dirty="0"/>
              <a:t> block    </a:t>
            </a:r>
            <a:r>
              <a:rPr lang="de-DE" sz="1400" dirty="0"/>
              <a:t>LUT: Lookup-Tabelle    DSP: </a:t>
            </a:r>
            <a:r>
              <a:rPr lang="de-DE" sz="1400" i="1" dirty="0"/>
              <a:t>digital </a:t>
            </a:r>
            <a:r>
              <a:rPr lang="de-DE" sz="1400" i="1" dirty="0" err="1"/>
              <a:t>signal</a:t>
            </a:r>
            <a:r>
              <a:rPr lang="de-DE" sz="1400" i="1" dirty="0"/>
              <a:t> </a:t>
            </a:r>
            <a:r>
              <a:rPr lang="de-DE" sz="1400" i="1" dirty="0" err="1"/>
              <a:t>processor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4FF25-3CCC-4504-951B-357741EE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E9692-A9EA-4B95-85AD-A760BE7A26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 err="1"/>
              <a:t>int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Nicht lauffähig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Knoten-Absturz oder unendliche Laufzeit</a:t>
            </a:r>
          </a:p>
          <a:p>
            <a:pPr marL="71989" lvl="1" indent="0">
              <a:buNone/>
            </a:pPr>
            <a:endParaRPr lang="de-DE" dirty="0"/>
          </a:p>
          <a:p>
            <a:r>
              <a:rPr lang="de-DE" b="1" dirty="0" err="1"/>
              <a:t>float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512 Bilder: 22,26 s </a:t>
            </a:r>
            <a:r>
              <a:rPr lang="de-DE" dirty="0"/>
              <a:t>→ ~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23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Intel-GPU /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: ~21 Hz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optimierte Schaltung!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On-Chip-Speicher nicht nutzbar</a:t>
            </a:r>
          </a:p>
          <a:p>
            <a:pPr lvl="4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SYCL-Erweiterungen nicht nutzbar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Zukünftig vermutlich besser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464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B95444-ACE6-4FA0-9A85-395901D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A749-E5D6-4BFA-8F1A-9C3593DC0C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 anchor="ctr"/>
          <a:lstStyle/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SYCL-Alpaka-Backend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Als Prototyp verfügbar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Grundlage für Weiterentwicklung des SYCL-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Backends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Konzeptionelle Konflikte in SYCL und Alpaka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SYCL und FPGAs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wichtiger Schritt für Programmierung heterogener Systeme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Einfache und einsteigerfreundliche FPGA-Programmierung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Höherer Reifegrad der Implementierungen erforderlich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/>
          </a:p>
        </p:txBody>
      </p:sp>
      <p:pic>
        <p:nvPicPr>
          <p:cNvPr id="5" name="Grafik 4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BCEBD6C0-8718-4E2F-BEBD-60B449A6D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8714" y="3802615"/>
            <a:ext cx="1039326" cy="3014043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F4E001D-4F9A-4C98-BEE4-05679196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98" y="3429000"/>
            <a:ext cx="1998757" cy="90852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A34AB3F-8DBA-4017-AFD3-59D1B5AF66D7}"/>
              </a:ext>
            </a:extLst>
          </p:cNvPr>
          <p:cNvCxnSpPr>
            <a:cxnSpLocks/>
          </p:cNvCxnSpPr>
          <p:nvPr/>
        </p:nvCxnSpPr>
        <p:spPr>
          <a:xfrm>
            <a:off x="9948377" y="4289398"/>
            <a:ext cx="0" cy="45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B94BEB6-B95A-4756-AD17-F28E98DAB440}"/>
              </a:ext>
            </a:extLst>
          </p:cNvPr>
          <p:cNvSpPr/>
          <p:nvPr/>
        </p:nvSpPr>
        <p:spPr>
          <a:xfrm>
            <a:off x="8247738" y="1890686"/>
            <a:ext cx="365540" cy="192708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C1DCAC1-E51F-4B37-9F9B-0EBE09C2BB1F}"/>
              </a:ext>
            </a:extLst>
          </p:cNvPr>
          <p:cNvSpPr/>
          <p:nvPr/>
        </p:nvSpPr>
        <p:spPr>
          <a:xfrm>
            <a:off x="8648883" y="1890686"/>
            <a:ext cx="1663267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2D96F2C-4E30-4D45-81E6-1903D43259AF}"/>
              </a:ext>
            </a:extLst>
          </p:cNvPr>
          <p:cNvSpPr/>
          <p:nvPr/>
        </p:nvSpPr>
        <p:spPr>
          <a:xfrm>
            <a:off x="10342669" y="1890686"/>
            <a:ext cx="1112730" cy="1927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0D414C9-5574-40F5-9647-FDEB0646A3AD}"/>
              </a:ext>
            </a:extLst>
          </p:cNvPr>
          <p:cNvSpPr/>
          <p:nvPr/>
        </p:nvSpPr>
        <p:spPr>
          <a:xfrm>
            <a:off x="8247738" y="2152620"/>
            <a:ext cx="365540" cy="378901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494E1D-9B2A-4439-BF98-33FB6522BEC2}"/>
              </a:ext>
            </a:extLst>
          </p:cNvPr>
          <p:cNvSpPr/>
          <p:nvPr/>
        </p:nvSpPr>
        <p:spPr>
          <a:xfrm>
            <a:off x="8648883" y="2150667"/>
            <a:ext cx="1663267" cy="19455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8D89240-7C66-4C60-988F-3AEC72DD9F54}"/>
              </a:ext>
            </a:extLst>
          </p:cNvPr>
          <p:cNvSpPr/>
          <p:nvPr/>
        </p:nvSpPr>
        <p:spPr>
          <a:xfrm>
            <a:off x="8648883" y="2344953"/>
            <a:ext cx="1663267" cy="1861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0852A7-6584-4BB7-9978-FF599B85217E}"/>
              </a:ext>
            </a:extLst>
          </p:cNvPr>
          <p:cNvSpPr/>
          <p:nvPr/>
        </p:nvSpPr>
        <p:spPr>
          <a:xfrm>
            <a:off x="8247737" y="2605309"/>
            <a:ext cx="365540" cy="290336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662F004-E7EC-4C00-9173-6EE88197A91D}"/>
              </a:ext>
            </a:extLst>
          </p:cNvPr>
          <p:cNvSpPr/>
          <p:nvPr/>
        </p:nvSpPr>
        <p:spPr>
          <a:xfrm>
            <a:off x="8648883" y="2605309"/>
            <a:ext cx="338249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DE9D5A2-2351-4D60-8228-659A668C5E2C}"/>
              </a:ext>
            </a:extLst>
          </p:cNvPr>
          <p:cNvSpPr/>
          <p:nvPr/>
        </p:nvSpPr>
        <p:spPr>
          <a:xfrm>
            <a:off x="8987132" y="2604935"/>
            <a:ext cx="292471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D0DFF6A-4D50-48A2-BCCE-086C16056E88}"/>
              </a:ext>
            </a:extLst>
          </p:cNvPr>
          <p:cNvSpPr/>
          <p:nvPr/>
        </p:nvSpPr>
        <p:spPr>
          <a:xfrm>
            <a:off x="9279602" y="2609905"/>
            <a:ext cx="274667" cy="287318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CA0B7C9-8CEC-4E9B-A24B-F5814EDD1090}"/>
              </a:ext>
            </a:extLst>
          </p:cNvPr>
          <p:cNvSpPr/>
          <p:nvPr/>
        </p:nvSpPr>
        <p:spPr>
          <a:xfrm>
            <a:off x="9554270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86BFB5F-DB13-46D3-B25A-585E427523CF}"/>
              </a:ext>
            </a:extLst>
          </p:cNvPr>
          <p:cNvSpPr/>
          <p:nvPr/>
        </p:nvSpPr>
        <p:spPr>
          <a:xfrm>
            <a:off x="9795876" y="2604934"/>
            <a:ext cx="274668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2BDB9BD-5D61-4362-A465-A74D45706C54}"/>
              </a:ext>
            </a:extLst>
          </p:cNvPr>
          <p:cNvSpPr/>
          <p:nvPr/>
        </p:nvSpPr>
        <p:spPr>
          <a:xfrm>
            <a:off x="10070544" y="2604934"/>
            <a:ext cx="24160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291B49C-EEA1-4084-B832-6B46C78E832A}"/>
              </a:ext>
            </a:extLst>
          </p:cNvPr>
          <p:cNvSpPr/>
          <p:nvPr/>
        </p:nvSpPr>
        <p:spPr>
          <a:xfrm>
            <a:off x="10342668" y="2604934"/>
            <a:ext cx="2994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92E1C3F-3909-42F9-AA2F-D15F0F57D234}"/>
              </a:ext>
            </a:extLst>
          </p:cNvPr>
          <p:cNvSpPr/>
          <p:nvPr/>
        </p:nvSpPr>
        <p:spPr>
          <a:xfrm>
            <a:off x="10342669" y="2150667"/>
            <a:ext cx="299415" cy="3800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DB03FB7-1D42-483A-A79B-45CFD10C0202}"/>
              </a:ext>
            </a:extLst>
          </p:cNvPr>
          <p:cNvSpPr/>
          <p:nvPr/>
        </p:nvSpPr>
        <p:spPr>
          <a:xfrm>
            <a:off x="10642084" y="2150667"/>
            <a:ext cx="813315" cy="1927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6399AA4-CE8B-445F-A96E-EFAA5A33907C}"/>
              </a:ext>
            </a:extLst>
          </p:cNvPr>
          <p:cNvSpPr/>
          <p:nvPr/>
        </p:nvSpPr>
        <p:spPr>
          <a:xfrm>
            <a:off x="10642084" y="2343375"/>
            <a:ext cx="813315" cy="1873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C1AB5C-AD5A-480B-9D46-7290473A927E}"/>
              </a:ext>
            </a:extLst>
          </p:cNvPr>
          <p:cNvSpPr/>
          <p:nvPr/>
        </p:nvSpPr>
        <p:spPr>
          <a:xfrm>
            <a:off x="10642083" y="2604934"/>
            <a:ext cx="813315" cy="290336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E7B2F2C-0E73-4279-9969-21731C758A97}"/>
              </a:ext>
            </a:extLst>
          </p:cNvPr>
          <p:cNvSpPr/>
          <p:nvPr/>
        </p:nvSpPr>
        <p:spPr>
          <a:xfrm>
            <a:off x="8247737" y="2967756"/>
            <a:ext cx="365540" cy="242600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BB03DF2-9F52-4008-8C83-B33BD7C61334}"/>
              </a:ext>
            </a:extLst>
          </p:cNvPr>
          <p:cNvSpPr/>
          <p:nvPr/>
        </p:nvSpPr>
        <p:spPr>
          <a:xfrm>
            <a:off x="8648882" y="2969808"/>
            <a:ext cx="338249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8BAC4595-C5D4-42D3-8DAE-80FA7AFA3176}"/>
              </a:ext>
            </a:extLst>
          </p:cNvPr>
          <p:cNvSpPr/>
          <p:nvPr/>
        </p:nvSpPr>
        <p:spPr>
          <a:xfrm>
            <a:off x="8987131" y="2967756"/>
            <a:ext cx="292471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2C883CD-79B6-4F74-8059-B43A17B352F6}"/>
              </a:ext>
            </a:extLst>
          </p:cNvPr>
          <p:cNvSpPr/>
          <p:nvPr/>
        </p:nvSpPr>
        <p:spPr>
          <a:xfrm>
            <a:off x="9279602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C84A6952-EE23-4898-8AC9-570096B9769A}"/>
              </a:ext>
            </a:extLst>
          </p:cNvPr>
          <p:cNvSpPr/>
          <p:nvPr/>
        </p:nvSpPr>
        <p:spPr>
          <a:xfrm>
            <a:off x="9554269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A7D94D97-170E-4D5E-92A4-7D37DC128981}"/>
              </a:ext>
            </a:extLst>
          </p:cNvPr>
          <p:cNvSpPr/>
          <p:nvPr/>
        </p:nvSpPr>
        <p:spPr>
          <a:xfrm>
            <a:off x="9795874" y="2967756"/>
            <a:ext cx="274667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73398D5-E553-4F99-B990-4EAEC9B2195C}"/>
              </a:ext>
            </a:extLst>
          </p:cNvPr>
          <p:cNvSpPr/>
          <p:nvPr/>
        </p:nvSpPr>
        <p:spPr>
          <a:xfrm>
            <a:off x="10070541" y="2967756"/>
            <a:ext cx="24160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C3CD9F0-BB0A-4299-9772-C50185485491}"/>
              </a:ext>
            </a:extLst>
          </p:cNvPr>
          <p:cNvSpPr/>
          <p:nvPr/>
        </p:nvSpPr>
        <p:spPr>
          <a:xfrm>
            <a:off x="10342668" y="2967756"/>
            <a:ext cx="2994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36F0E2E-9121-4738-AF76-E01F210866BE}"/>
              </a:ext>
            </a:extLst>
          </p:cNvPr>
          <p:cNvSpPr/>
          <p:nvPr/>
        </p:nvSpPr>
        <p:spPr>
          <a:xfrm>
            <a:off x="10642083" y="2967756"/>
            <a:ext cx="813315" cy="240548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49B4-68EC-4F23-8CD9-A1CB0B5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06966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787DB7-4B1C-47AB-89DD-E992FDDFA5DF}"/>
              </a:ext>
            </a:extLst>
          </p:cNvPr>
          <p:cNvGrpSpPr/>
          <p:nvPr/>
        </p:nvGrpSpPr>
        <p:grpSpPr>
          <a:xfrm>
            <a:off x="874712" y="1481289"/>
            <a:ext cx="10639238" cy="4270905"/>
            <a:chOff x="874712" y="1481289"/>
            <a:chExt cx="10639238" cy="4270905"/>
          </a:xfrm>
        </p:grpSpPr>
        <p:graphicFrame>
          <p:nvGraphicFramePr>
            <p:cNvPr id="22" name="Tabelle 24">
              <a:extLst>
                <a:ext uri="{FF2B5EF4-FFF2-40B4-BE49-F238E27FC236}">
                  <a16:creationId xmlns:a16="http://schemas.microsoft.com/office/drawing/2014/main" id="{7B109779-30CA-4867-8A58-7E2D86B2E2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7085967"/>
                </p:ext>
              </p:extLst>
            </p:nvPr>
          </p:nvGraphicFramePr>
          <p:xfrm>
            <a:off x="874712" y="1481289"/>
            <a:ext cx="10580684" cy="399543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564774">
                    <a:extLst>
                      <a:ext uri="{9D8B030D-6E8A-4147-A177-3AD203B41FA5}">
                        <a16:colId xmlns:a16="http://schemas.microsoft.com/office/drawing/2014/main" val="1381083299"/>
                      </a:ext>
                    </a:extLst>
                  </a:gridCol>
                  <a:gridCol w="2592198">
                    <a:extLst>
                      <a:ext uri="{9D8B030D-6E8A-4147-A177-3AD203B41FA5}">
                        <a16:colId xmlns:a16="http://schemas.microsoft.com/office/drawing/2014/main" val="2700764332"/>
                      </a:ext>
                    </a:extLst>
                  </a:gridCol>
                  <a:gridCol w="2751589">
                    <a:extLst>
                      <a:ext uri="{9D8B030D-6E8A-4147-A177-3AD203B41FA5}">
                        <a16:colId xmlns:a16="http://schemas.microsoft.com/office/drawing/2014/main" val="4149378260"/>
                      </a:ext>
                    </a:extLst>
                  </a:gridCol>
                  <a:gridCol w="2672123">
                    <a:extLst>
                      <a:ext uri="{9D8B030D-6E8A-4147-A177-3AD203B41FA5}">
                        <a16:colId xmlns:a16="http://schemas.microsoft.com/office/drawing/2014/main" val="2297869247"/>
                      </a:ext>
                    </a:extLst>
                  </a:gridCol>
                </a:tblGrid>
                <a:tr h="384108">
                  <a:tc>
                    <a:txBody>
                      <a:bodyPr/>
                      <a:lstStyle/>
                      <a:p>
                        <a:pPr algn="ctr"/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CPU / GPU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FPGA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de-DE" dirty="0"/>
                          <a:t>ASIC</a:t>
                        </a:r>
                        <a:r>
                          <a:rPr lang="de-DE" sz="1800" dirty="0"/>
                          <a:t>*</a:t>
                        </a:r>
                        <a:endParaRPr lang="de-DE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991315430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Spezialisierungsgrad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Allzweck-Hardware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problemspezifisch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721504172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Investitionskosten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923430173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Stückzahl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de-DE" dirty="0"/>
                          <a:t>Nach Bedarf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bis mittel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 bis hoch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500452081"/>
                    </a:ext>
                  </a:extLst>
                </a:tr>
                <a:tr h="37982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Latenz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965322"/>
                    </a:ext>
                  </a:extLst>
                </a:tr>
                <a:tr h="369116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Verhalten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Deterministisch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Deterministisch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596061790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Nachträgliche Schaltungsänderung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Möglich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Nicht möglich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09309571"/>
                    </a:ext>
                  </a:extLst>
                </a:tr>
                <a:tr h="384108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Taktraten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 (MHz)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 (GHz)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547366766"/>
                    </a:ext>
                  </a:extLst>
                </a:tr>
                <a:tr h="662980">
                  <a:tc>
                    <a:txBody>
                      <a:bodyPr/>
                      <a:lstStyle/>
                      <a:p>
                        <a:r>
                          <a:rPr lang="de-DE" b="1" dirty="0"/>
                          <a:t>Algorithmische Komplexität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Hoch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Niedrig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r>
                          <a:rPr lang="de-DE" dirty="0"/>
                          <a:t>Mittel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773894500"/>
                    </a:ext>
                  </a:extLst>
                </a:tr>
              </a:tbl>
            </a:graphicData>
          </a:graphic>
        </p:graphicFrame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53A12F5-574A-4B80-9889-40223F984BC1}"/>
                </a:ext>
              </a:extLst>
            </p:cNvPr>
            <p:cNvSpPr txBox="1"/>
            <p:nvPr/>
          </p:nvSpPr>
          <p:spPr>
            <a:xfrm>
              <a:off x="8762876" y="5475195"/>
              <a:ext cx="2751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i="1" dirty="0"/>
                <a:t>*</a:t>
              </a:r>
              <a:r>
                <a:rPr lang="de-DE" sz="1200" i="1" dirty="0" err="1"/>
                <a:t>application-specific</a:t>
              </a:r>
              <a:r>
                <a:rPr lang="de-DE" sz="1200" i="1" dirty="0"/>
                <a:t> </a:t>
              </a:r>
              <a:r>
                <a:rPr lang="de-DE" sz="1200" i="1" dirty="0" err="1"/>
                <a:t>integrated</a:t>
              </a:r>
              <a:r>
                <a:rPr lang="de-DE" sz="1200" i="1" dirty="0"/>
                <a:t> </a:t>
              </a:r>
              <a:r>
                <a:rPr lang="de-DE" sz="1200" i="1" dirty="0" err="1"/>
                <a:t>circuit</a:t>
              </a:r>
              <a:endParaRPr lang="de-DE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5008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[NF17]	Masahiro Nakamura und </a:t>
            </a:r>
            <a:r>
              <a:rPr lang="de-DE" dirty="0" err="1"/>
              <a:t>Norishige</a:t>
            </a:r>
            <a:r>
              <a:rPr lang="de-DE" dirty="0"/>
              <a:t> Fukushima. „Fast Implementation </a:t>
            </a:r>
            <a:r>
              <a:rPr lang="de-DE" dirty="0" err="1"/>
              <a:t>of</a:t>
            </a:r>
            <a:r>
              <a:rPr lang="de-DE" dirty="0"/>
              <a:t> Box </a:t>
            </a:r>
            <a:r>
              <a:rPr lang="de-DE" dirty="0" err="1"/>
              <a:t>Filtering</a:t>
            </a:r>
            <a:r>
              <a:rPr lang="de-DE" dirty="0"/>
              <a:t>“. In: </a:t>
            </a:r>
            <a:r>
              <a:rPr lang="de-DE" i="1" dirty="0"/>
              <a:t>Proceedings 	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International Workshop on </a:t>
            </a:r>
            <a:r>
              <a:rPr lang="de-DE" i="1" dirty="0" err="1"/>
              <a:t>Advanced</a:t>
            </a:r>
            <a:r>
              <a:rPr lang="de-DE" i="1" dirty="0"/>
              <a:t> Image Technology (IWAIT)</a:t>
            </a:r>
            <a:r>
              <a:rPr lang="de-DE" dirty="0"/>
              <a:t>. Jan. 2017</a:t>
            </a:r>
          </a:p>
          <a:p>
            <a:r>
              <a:rPr lang="de-DE" dirty="0"/>
              <a:t>[Wor15]	Benjamin </a:t>
            </a:r>
            <a:r>
              <a:rPr lang="de-DE" dirty="0" err="1"/>
              <a:t>Worpitz</a:t>
            </a:r>
            <a:r>
              <a:rPr lang="de-DE" dirty="0"/>
              <a:t>. „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portability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-in-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code on </a:t>
            </a:r>
            <a:r>
              <a:rPr lang="de-DE" dirty="0" err="1"/>
              <a:t>various</a:t>
            </a:r>
            <a:r>
              <a:rPr lang="de-DE" dirty="0"/>
              <a:t> multi-core </a:t>
            </a:r>
            <a:r>
              <a:rPr lang="de-DE" dirty="0" err="1"/>
              <a:t>architectures</a:t>
            </a:r>
            <a:r>
              <a:rPr lang="de-DE" dirty="0"/>
              <a:t>.“ Masterarbeit. Fakultät Informatik, </a:t>
            </a:r>
            <a:r>
              <a:rPr lang="de-DE" dirty="0" err="1"/>
              <a:t>Helmholtzstraße</a:t>
            </a:r>
            <a:r>
              <a:rPr lang="de-DE" dirty="0"/>
              <a:t> 10, 	01069 Dresden: Technische Universität Dresden, Okt. 2015. DOI: 10.5281/zenodo.49768</a:t>
            </a:r>
          </a:p>
          <a:p>
            <a:r>
              <a:rPr lang="de-DE" dirty="0"/>
              <a:t>[Wu19]	</a:t>
            </a:r>
            <a:r>
              <a:rPr lang="de-DE" dirty="0" err="1"/>
              <a:t>Weihao</a:t>
            </a:r>
            <a:r>
              <a:rPr lang="de-DE" dirty="0"/>
              <a:t> Wu. „FELIX: </a:t>
            </a:r>
            <a:r>
              <a:rPr lang="de-DE" dirty="0" err="1"/>
              <a:t>the</a:t>
            </a:r>
            <a:r>
              <a:rPr lang="de-DE" dirty="0"/>
              <a:t> New </a:t>
            </a:r>
            <a:r>
              <a:rPr lang="de-DE" dirty="0" err="1"/>
              <a:t>Detector</a:t>
            </a:r>
            <a:r>
              <a:rPr lang="de-DE" dirty="0"/>
              <a:t>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ATLAS Experiment“. In: </a:t>
            </a:r>
            <a:r>
              <a:rPr lang="de-DE" i="1" dirty="0"/>
              <a:t>IEEE Transactions on 	</a:t>
            </a:r>
            <a:r>
              <a:rPr lang="de-DE" i="1" dirty="0" err="1"/>
              <a:t>Nuclear</a:t>
            </a:r>
            <a:r>
              <a:rPr lang="de-DE" i="1" dirty="0"/>
              <a:t> Science </a:t>
            </a:r>
            <a:r>
              <a:rPr lang="de-DE" dirty="0"/>
              <a:t>Jahrgang 66. Ausgabe 7 (April 2019), S. 986 – 992. DOI: 10.1109/TNS.2019.2913617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1FDB4-E0BD-4ADE-9C17-97156CF9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3F5E3-721B-4F30-BAB3-EA22EB666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[Xil19b]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FPGA Design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Vivado</a:t>
            </a:r>
            <a:r>
              <a:rPr lang="de-DE" i="1" dirty="0"/>
              <a:t> High-Level Synthesis</a:t>
            </a:r>
            <a:r>
              <a:rPr lang="de-DE" dirty="0"/>
              <a:t>. UG998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Jan. 2019.</a:t>
            </a:r>
          </a:p>
        </p:txBody>
      </p:sp>
    </p:spTree>
    <p:extLst>
      <p:ext uri="{BB962C8B-B14F-4D97-AF65-F5344CB8AC3E}">
        <p14:creationId xmlns:p14="http://schemas.microsoft.com/office/powerpoint/2010/main" val="350793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1055886"/>
              </p:ext>
            </p:extLst>
          </p:nvPr>
        </p:nvGraphicFramePr>
        <p:xfrm>
          <a:off x="874712" y="1430955"/>
          <a:ext cx="10580684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774">
                  <a:extLst>
                    <a:ext uri="{9D8B030D-6E8A-4147-A177-3AD203B41FA5}">
                      <a16:colId xmlns:a16="http://schemas.microsoft.com/office/drawing/2014/main" val="1381083299"/>
                    </a:ext>
                  </a:extLst>
                </a:gridCol>
                <a:gridCol w="2592198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2751589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2672123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  <a:r>
                        <a:rPr lang="de-DE" sz="1800" dirty="0"/>
                        <a:t>*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Spezialisierungsgrad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problemspezifisch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Investitionskosten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Stückzahl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Nach Bedarf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bis mittel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 bis hoch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5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Latenz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Hoch</a:t>
                      </a:r>
                    </a:p>
                    <a:p>
                      <a:r>
                        <a:rPr lang="de-DE" dirty="0"/>
                        <a:t>- Nicht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Niedrig</a:t>
                      </a:r>
                    </a:p>
                    <a:p>
                      <a:r>
                        <a:rPr lang="de-DE" dirty="0"/>
                        <a:t>- Deterministisch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</a:t>
                      </a:r>
                    </a:p>
                    <a:p>
                      <a:r>
                        <a:rPr lang="de-DE" dirty="0"/>
                        <a:t>Deterministisch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Nachträgliche Schaltungsänderung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Möglich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möglich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Taktraten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 (MHz)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 (GHz)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Algorithmische Komplexität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Niedrig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Mittel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94500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999C29C-F306-4E32-914E-AEC7C7CB85CE}"/>
              </a:ext>
            </a:extLst>
          </p:cNvPr>
          <p:cNvSpPr txBox="1"/>
          <p:nvPr/>
        </p:nvSpPr>
        <p:spPr>
          <a:xfrm>
            <a:off x="8762876" y="5181580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/>
              <a:t>*</a:t>
            </a:r>
            <a:r>
              <a:rPr lang="de-DE" sz="1200" i="1" dirty="0" err="1"/>
              <a:t>application-specific</a:t>
            </a:r>
            <a:r>
              <a:rPr lang="de-DE" sz="1200" i="1" dirty="0"/>
              <a:t> </a:t>
            </a:r>
            <a:r>
              <a:rPr lang="de-DE" sz="1200" i="1" dirty="0" err="1"/>
              <a:t>integrated</a:t>
            </a:r>
            <a:r>
              <a:rPr lang="de-DE" sz="1200" i="1" dirty="0"/>
              <a:t> </a:t>
            </a:r>
            <a:r>
              <a:rPr lang="de-DE" sz="1200" i="1" dirty="0" err="1"/>
              <a:t>circuit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endParaRPr lang="de-DE" b="1" dirty="0"/>
          </a:p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marL="179973" lvl="3" indent="0">
              <a:buNone/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Problem: benutzerdefinierte Strukturen</a:t>
            </a:r>
          </a:p>
          <a:p>
            <a:pPr>
              <a:spcBef>
                <a:spcPts val="0"/>
              </a:spcBef>
            </a:pPr>
            <a:endParaRPr lang="de-DE" sz="1400" b="1" dirty="0">
              <a:solidFill>
                <a:schemeClr val="accent5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4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()(cl::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nd_item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4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42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 </a:t>
            </a:r>
            <a:r>
              <a:rPr lang="de-DE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[KRH19]</a:t>
            </a:r>
            <a:endParaRPr lang="de-DE" b="1" dirty="0">
              <a:solidFill>
                <a:schemeClr val="bg2"/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(Automotive, Embedded, 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8" y="247505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38" y="1232832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Herausforderungen und Konflikte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313476-EDC8-407C-AC19-C5986171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02" y="3752086"/>
            <a:ext cx="1718897" cy="1621601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98B43B9-576C-46E0-A627-E8202F747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83" y="4059583"/>
            <a:ext cx="2226535" cy="1012061"/>
          </a:xfrm>
          <a:prstGeom prst="rect">
            <a:avLst/>
          </a:prstGeom>
        </p:spPr>
      </p:pic>
      <p:sp>
        <p:nvSpPr>
          <p:cNvPr id="6" name="Kreuz 5">
            <a:extLst>
              <a:ext uri="{FF2B5EF4-FFF2-40B4-BE49-F238E27FC236}">
                <a16:creationId xmlns:a16="http://schemas.microsoft.com/office/drawing/2014/main" id="{C888FEA8-3A76-445A-A822-7423361361F3}"/>
              </a:ext>
            </a:extLst>
          </p:cNvPr>
          <p:cNvSpPr/>
          <p:nvPr/>
        </p:nvSpPr>
        <p:spPr>
          <a:xfrm>
            <a:off x="8895932" y="4240440"/>
            <a:ext cx="672456" cy="644892"/>
          </a:xfrm>
          <a:prstGeom prst="plus">
            <a:avLst>
              <a:gd name="adj" fmla="val 324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D3FB85-FFB4-46FB-AE35-0C2936F8F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6973" y="1517203"/>
            <a:ext cx="2630374" cy="881382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73B5EE7D-4D6E-4D26-AD74-CBDAB97A5F10}"/>
              </a:ext>
            </a:extLst>
          </p:cNvPr>
          <p:cNvSpPr/>
          <p:nvPr/>
        </p:nvSpPr>
        <p:spPr>
          <a:xfrm>
            <a:off x="8930386" y="2554662"/>
            <a:ext cx="603548" cy="946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75925E7-0622-4D6E-9ABF-D078DF7020BE}"/>
              </a:ext>
            </a:extLst>
          </p:cNvPr>
          <p:cNvSpPr/>
          <p:nvPr/>
        </p:nvSpPr>
        <p:spPr>
          <a:xfrm>
            <a:off x="6602931" y="3656806"/>
            <a:ext cx="4852468" cy="1810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DSPs, …)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/>
                </a:solidFill>
              </a:rPr>
              <a:t>Nach </a:t>
            </a:r>
            <a:r>
              <a:rPr lang="de-DE" sz="800" dirty="0">
                <a:solidFill>
                  <a:schemeClr val="bg2"/>
                </a:solidFill>
                <a:hlinkClick r:id="rId2" action="ppaction://hlinksldjump"/>
              </a:rPr>
              <a:t>[HS10]</a:t>
            </a:r>
            <a:r>
              <a:rPr lang="de-DE" sz="800" dirty="0">
                <a:solidFill>
                  <a:schemeClr val="bg2"/>
                </a:solidFill>
              </a:rPr>
              <a:t>, S. 10-14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232CF9-3AB3-4900-848C-6DEA265A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6077" y="1030288"/>
            <a:ext cx="47339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Ausgewählte 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Inferenz tiefer neuronaler Netzwerke </a:t>
            </a:r>
            <a:r>
              <a:rPr lang="de-DE" dirty="0">
                <a:solidFill>
                  <a:schemeClr val="bg2"/>
                </a:solidFill>
              </a:rPr>
              <a:t>[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Fow+18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>
                <a:solidFill>
                  <a:schemeClr val="bg2"/>
                </a:solidFill>
                <a:hlinkClick r:id="rId2" action="ppaction://hlinksldjump"/>
              </a:rPr>
              <a:t>Chu+18</a:t>
            </a:r>
            <a:r>
              <a:rPr lang="de-DE" dirty="0">
                <a:solidFill>
                  <a:schemeClr val="bg2"/>
                </a:solidFill>
              </a:rPr>
              <a:t>]</a:t>
            </a:r>
            <a:endParaRPr lang="de-DE" dirty="0"/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Beschleunigung von CAD-Anwendungen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[Di+17]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(über </a:t>
            </a:r>
            <a:r>
              <a:rPr lang="de-DE" dirty="0"/>
              <a:t>Amazons EC2-F1-Instanzen 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[</a:t>
            </a:r>
            <a:r>
              <a:rPr lang="de-DE" dirty="0" err="1">
                <a:solidFill>
                  <a:schemeClr val="bg2"/>
                </a:solidFill>
                <a:hlinkClick r:id="rId3" action="ppaction://hlinksldjump"/>
              </a:rPr>
              <a:t>Ama</a:t>
            </a:r>
            <a:r>
              <a:rPr lang="de-DE" dirty="0">
                <a:solidFill>
                  <a:schemeClr val="bg2"/>
                </a:solidFill>
                <a:hlinkClick r:id="rId3" action="ppaction://hlinksldjump"/>
              </a:rPr>
              <a:t>]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CERN: FPGAs als Daten-Router am LHC // ATLAS-Experiment </a:t>
            </a:r>
            <a:r>
              <a:rPr lang="de-DE" dirty="0">
                <a:solidFill>
                  <a:schemeClr val="tx1"/>
                </a:solidFill>
                <a:hlinkClick r:id="rId3" action="ppaction://hlinksldjump"/>
              </a:rPr>
              <a:t>[Wu19]</a:t>
            </a:r>
            <a:endParaRPr lang="de-DE" dirty="0">
              <a:solidFill>
                <a:schemeClr val="tx1"/>
              </a:solidFill>
            </a:endParaRPr>
          </a:p>
          <a:p>
            <a:pPr lvl="1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4" name="Grafik 3" descr="Ein Bild, das Maschine enthält.&#10;&#10;Automatisch generierte Beschreibung">
            <a:extLst>
              <a:ext uri="{FF2B5EF4-FFF2-40B4-BE49-F238E27FC236}">
                <a16:creationId xmlns:a16="http://schemas.microsoft.com/office/drawing/2014/main" id="{46015C10-19D8-47C2-9A7D-29FA5F35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3556932"/>
            <a:ext cx="5485701" cy="1828567"/>
          </a:xfrm>
          <a:prstGeom prst="rect">
            <a:avLst/>
          </a:prstGeom>
        </p:spPr>
      </p:pic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3851704-D0B8-4BED-8561-77997ED03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5" y="3556404"/>
            <a:ext cx="4256014" cy="18280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571FBB-89A3-486F-A5D0-2ABB2EAF95A7}"/>
              </a:ext>
            </a:extLst>
          </p:cNvPr>
          <p:cNvSpPr txBox="1"/>
          <p:nvPr/>
        </p:nvSpPr>
        <p:spPr>
          <a:xfrm>
            <a:off x="1401249" y="5402348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https://atlas.cern/discover/detector/magnet-system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E1156E-51AE-485A-9773-442532951193}"/>
              </a:ext>
            </a:extLst>
          </p:cNvPr>
          <p:cNvSpPr txBox="1"/>
          <p:nvPr/>
        </p:nvSpPr>
        <p:spPr>
          <a:xfrm>
            <a:off x="8703663" y="5402348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Quelle: </a:t>
            </a:r>
            <a:r>
              <a:rPr lang="de-DE" sz="1200" dirty="0">
                <a:solidFill>
                  <a:schemeClr val="bg2"/>
                </a:solidFill>
                <a:hlinkClick r:id="rId3" action="ppaction://hlinksldjump"/>
              </a:rPr>
              <a:t>[Wu19]</a:t>
            </a:r>
            <a:endParaRPr lang="de-DE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4280</Words>
  <Application>Microsoft Office PowerPoint</Application>
  <PresentationFormat>Breitbild</PresentationFormat>
  <Paragraphs>862</Paragraphs>
  <Slides>58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Symbol</vt:lpstr>
      <vt:lpstr>Cambria Math</vt:lpstr>
      <vt:lpstr>Noto Mono</vt:lpstr>
      <vt:lpstr>Open Sans</vt:lpstr>
      <vt:lpstr>Arial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Ausgewählte Einsatzzwecke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 Ein einfaches Beispiel</vt:lpstr>
      <vt:lpstr>Die SYCL-Spezifikation</vt:lpstr>
      <vt:lpstr>Die Alpaka-Bibliothek </vt:lpstr>
      <vt:lpstr>Die Alpaka-Bibliothek</vt:lpstr>
      <vt:lpstr>Die Alpaka-Bibliothek</vt:lpstr>
      <vt:lpstr>Die Alpaka-Bibliothek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Die Alpaka-Bibliothek Ein einfaches Beispiel</vt:lpstr>
      <vt:lpstr>Implementierung des SYCL-Backends</vt:lpstr>
      <vt:lpstr>Implementierung des SYCL-Backends Alpaka-Struktur</vt:lpstr>
      <vt:lpstr>Implementierung des SYCL-Backends Implementierung der Alpaka-Konzepte durch das SYCL-Backend</vt:lpstr>
      <vt:lpstr>Implementierung des SYCL-Backends Ausgewählte konzeptionelle Konflikte // Events</vt:lpstr>
      <vt:lpstr>Implementierung des SYCL-Backends Ausgewählte konzeptionelle Konflikte // Zeiger</vt:lpstr>
      <vt:lpstr>Implementierung des SYCL-Backends Ausgewählte konzeptionelle Konflikte // SYCL-Erweiterungen</vt:lpstr>
      <vt:lpstr>Ergebnisse</vt:lpstr>
      <vt:lpstr>Ergebnisse Nutzbarkeit</vt:lpstr>
      <vt:lpstr>Ergebnisse Verifizierung des Alpaka-SYCL-Backends</vt:lpstr>
      <vt:lpstr>Ergebnisse Verifizierung des Alpaka-SYCL-Backends</vt:lpstr>
      <vt:lpstr>Ergebnisse SYCL-Performanz auf FPGAs // Beispielalgorithmus</vt:lpstr>
      <vt:lpstr>Ergebnisse SYCL-Performanz auf FPGAs // Compile-Zeit </vt:lpstr>
      <vt:lpstr>Ergebnisse SYCL-Performanz auf FPGAs // Ressourcenverbrauch</vt:lpstr>
      <vt:lpstr>Ergebnisse Performanz // Laufzeit</vt:lpstr>
      <vt:lpstr>Fazit</vt:lpstr>
      <vt:lpstr>Fazit</vt:lpstr>
      <vt:lpstr>Vielen Dank!</vt:lpstr>
      <vt:lpstr>Literatur</vt:lpstr>
      <vt:lpstr>Literatur</vt:lpstr>
      <vt:lpstr>Literatur</vt:lpstr>
      <vt:lpstr>Literatur</vt:lpstr>
      <vt:lpstr>Motivation</vt:lpstr>
      <vt:lpstr>Ergebnisse Nutzbarkeit // ComputeCpp</vt:lpstr>
      <vt:lpstr>Ergebnisse Nutzbarkeit // Xilinx</vt:lpstr>
      <vt:lpstr>FPGAs als Beschleuniger Programmierung // VHDL</vt:lpstr>
      <vt:lpstr>Die SYCL-Spezifikation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576</cp:revision>
  <dcterms:created xsi:type="dcterms:W3CDTF">2019-12-03T11:44:30Z</dcterms:created>
  <dcterms:modified xsi:type="dcterms:W3CDTF">2019-12-17T09:42:59Z</dcterms:modified>
</cp:coreProperties>
</file>